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81" r:id="rId2"/>
    <p:sldId id="257" r:id="rId3"/>
    <p:sldId id="258" r:id="rId4"/>
    <p:sldId id="267" r:id="rId5"/>
    <p:sldId id="260" r:id="rId6"/>
    <p:sldId id="290" r:id="rId7"/>
    <p:sldId id="291" r:id="rId8"/>
    <p:sldId id="262" r:id="rId9"/>
    <p:sldId id="261" r:id="rId10"/>
    <p:sldId id="263" r:id="rId11"/>
    <p:sldId id="269" r:id="rId12"/>
    <p:sldId id="270" r:id="rId13"/>
    <p:sldId id="264" r:id="rId14"/>
    <p:sldId id="289" r:id="rId15"/>
    <p:sldId id="282" r:id="rId16"/>
    <p:sldId id="283" r:id="rId17"/>
    <p:sldId id="284" r:id="rId18"/>
    <p:sldId id="285" r:id="rId19"/>
    <p:sldId id="286" r:id="rId20"/>
    <p:sldId id="266" r:id="rId21"/>
    <p:sldId id="287" r:id="rId22"/>
    <p:sldId id="288" r:id="rId23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56" autoAdjust="0"/>
  </p:normalViewPr>
  <p:slideViewPr>
    <p:cSldViewPr snapToGrid="0">
      <p:cViewPr varScale="1">
        <p:scale>
          <a:sx n="101" d="100"/>
          <a:sy n="101" d="100"/>
        </p:scale>
        <p:origin x="1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acd9eb96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acd9eb96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acd9eb96a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acd9eb96a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acd9eb96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acd9eb96a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acd9eb96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acd9eb96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acd9eb96a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acd9eb96a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acd9eb96a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acd9eb96a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acd9eb96a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acd9eb96a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acd9eb96a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acd9eb96a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0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acd9eb96a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acd9eb96a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160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acd9eb96a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acd9eb96a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15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05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91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0" y="-150"/>
            <a:ext cx="4139700" cy="5143500"/>
          </a:xfrm>
          <a:prstGeom prst="rect">
            <a:avLst/>
          </a:prstGeom>
          <a:solidFill>
            <a:srgbClr val="004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593575" y="1693050"/>
            <a:ext cx="31149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i="0" u="none" strike="noStrike" cap="none" dirty="0">
                <a:solidFill>
                  <a:srgbClr val="FFD100"/>
                </a:solidFill>
              </a:rPr>
              <a:t>0</a:t>
            </a:r>
            <a:r>
              <a:rPr lang="en" sz="9600" dirty="0">
                <a:solidFill>
                  <a:srgbClr val="FFD100"/>
                </a:solidFill>
              </a:rPr>
              <a:t>4</a:t>
            </a:r>
            <a:endParaRPr sz="9600" i="0" u="none" strike="noStrike" cap="none" dirty="0">
              <a:solidFill>
                <a:srgbClr val="FFD1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i="0" u="none" strike="noStrike" cap="none" dirty="0">
              <a:solidFill>
                <a:srgbClr val="FFD100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4786425" y="906148"/>
            <a:ext cx="31149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endParaRPr sz="1000">
              <a:solidFill>
                <a:srgbClr val="2E3551"/>
              </a:solidFill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4713075" y="2252850"/>
            <a:ext cx="41118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rgbClr val="004751"/>
                </a:solidFill>
                <a:latin typeface="Poppins"/>
                <a:ea typeface="Poppins"/>
                <a:cs typeface="Poppins"/>
                <a:sym typeface="Poppins"/>
              </a:rPr>
              <a:t>Modeling</a:t>
            </a:r>
            <a:endParaRPr sz="3000" b="1" dirty="0">
              <a:solidFill>
                <a:srgbClr val="0047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650" y="143700"/>
            <a:ext cx="1347026" cy="1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5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053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94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10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31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57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5825"/>
            <a:ext cx="9144000" cy="5179200"/>
          </a:xfrm>
          <a:prstGeom prst="rect">
            <a:avLst/>
          </a:prstGeom>
          <a:solidFill>
            <a:srgbClr val="E6F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 rot="5400000">
            <a:off x="2291550" y="-1585350"/>
            <a:ext cx="3883500" cy="8466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4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56A444-79FE-D090-9092-34544C5B26CC}"/>
              </a:ext>
            </a:extLst>
          </p:cNvPr>
          <p:cNvGrpSpPr/>
          <p:nvPr/>
        </p:nvGrpSpPr>
        <p:grpSpPr>
          <a:xfrm>
            <a:off x="4233300" y="1220583"/>
            <a:ext cx="3257433" cy="504000"/>
            <a:chOff x="4487200" y="1244967"/>
            <a:chExt cx="3257433" cy="558300"/>
          </a:xfrm>
        </p:grpSpPr>
        <p:sp>
          <p:nvSpPr>
            <p:cNvPr id="74" name="Google Shape;74;p15"/>
            <p:cNvSpPr txBox="1"/>
            <p:nvPr/>
          </p:nvSpPr>
          <p:spPr>
            <a:xfrm>
              <a:off x="4487200" y="1244967"/>
              <a:ext cx="6696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i="0" u="none" strike="noStrike" cap="none" dirty="0">
                  <a:solidFill>
                    <a:srgbClr val="FFD100"/>
                  </a:solidFill>
                </a:rPr>
                <a:t>01</a:t>
              </a:r>
              <a:r>
                <a:rPr lang="en" sz="2400" b="1" i="0" u="none" strike="noStrike" cap="none" dirty="0">
                  <a:solidFill>
                    <a:srgbClr val="FFD100"/>
                  </a:solidFill>
                </a:rPr>
                <a:t>.</a:t>
              </a:r>
              <a:endParaRPr sz="2400" b="1" i="0" u="none" strike="noStrike" cap="none" dirty="0">
                <a:solidFill>
                  <a:srgbClr val="FFD100"/>
                </a:solidFill>
              </a:endParaR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5251933" y="1308717"/>
              <a:ext cx="24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dirty="0">
                  <a:solidFill>
                    <a:schemeClr val="lt1"/>
                  </a:solidFill>
                </a:rPr>
                <a:t>Background</a:t>
              </a:r>
              <a:endParaRPr sz="1800" i="0" u="none" strike="noStrike" cap="none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ECB9522-194A-08E1-37D3-74A2FA67BBA6}"/>
              </a:ext>
            </a:extLst>
          </p:cNvPr>
          <p:cNvGrpSpPr/>
          <p:nvPr/>
        </p:nvGrpSpPr>
        <p:grpSpPr>
          <a:xfrm>
            <a:off x="4233300" y="1828874"/>
            <a:ext cx="3257433" cy="504000"/>
            <a:chOff x="4487200" y="1860878"/>
            <a:chExt cx="3257433" cy="558300"/>
          </a:xfrm>
        </p:grpSpPr>
        <p:sp>
          <p:nvSpPr>
            <p:cNvPr id="76" name="Google Shape;76;p15"/>
            <p:cNvSpPr txBox="1"/>
            <p:nvPr/>
          </p:nvSpPr>
          <p:spPr>
            <a:xfrm>
              <a:off x="4487200" y="1860878"/>
              <a:ext cx="6696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i="0" u="none" strike="noStrike" cap="none" dirty="0">
                  <a:solidFill>
                    <a:srgbClr val="FFD100"/>
                  </a:solidFill>
                </a:rPr>
                <a:t>02.</a:t>
              </a:r>
              <a:endParaRPr sz="2400" i="0" u="none" strike="noStrike" cap="none" dirty="0">
                <a:solidFill>
                  <a:srgbClr val="FFD100"/>
                </a:solidFill>
              </a:endParaRPr>
            </a:p>
          </p:txBody>
        </p:sp>
        <p:sp>
          <p:nvSpPr>
            <p:cNvPr id="77" name="Google Shape;77;p15"/>
            <p:cNvSpPr txBox="1"/>
            <p:nvPr/>
          </p:nvSpPr>
          <p:spPr>
            <a:xfrm>
              <a:off x="5251933" y="1924628"/>
              <a:ext cx="24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dirty="0">
                  <a:solidFill>
                    <a:schemeClr val="lt1"/>
                  </a:solidFill>
                </a:rPr>
                <a:t>Problem Statements</a:t>
              </a:r>
              <a:endParaRPr sz="1800" i="0" u="none" strike="noStrike" cap="none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B03712-7760-AD5B-F4F7-0225378AE3B7}"/>
              </a:ext>
            </a:extLst>
          </p:cNvPr>
          <p:cNvGrpSpPr/>
          <p:nvPr/>
        </p:nvGrpSpPr>
        <p:grpSpPr>
          <a:xfrm>
            <a:off x="4233300" y="2388827"/>
            <a:ext cx="3905123" cy="504000"/>
            <a:chOff x="4487200" y="2413211"/>
            <a:chExt cx="3905123" cy="558300"/>
          </a:xfrm>
        </p:grpSpPr>
        <p:sp>
          <p:nvSpPr>
            <p:cNvPr id="78" name="Google Shape;78;p15"/>
            <p:cNvSpPr txBox="1"/>
            <p:nvPr/>
          </p:nvSpPr>
          <p:spPr>
            <a:xfrm>
              <a:off x="4487200" y="2413211"/>
              <a:ext cx="6696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i="0" u="none" strike="noStrike" cap="none" dirty="0">
                  <a:solidFill>
                    <a:srgbClr val="FFD100"/>
                  </a:solidFill>
                </a:rPr>
                <a:t>03.</a:t>
              </a:r>
              <a:endParaRPr sz="2400" i="0" u="none" strike="noStrike" cap="none" dirty="0">
                <a:solidFill>
                  <a:srgbClr val="FFD100"/>
                </a:solidFill>
              </a:endParaRP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5251923" y="2476961"/>
              <a:ext cx="31404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lt1"/>
                  </a:solidFill>
                </a:rPr>
                <a:t>Data Preparation</a:t>
              </a:r>
              <a:endParaRPr sz="1800" dirty="0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3412A5-E411-16DB-6F87-EFBCB64C0434}"/>
              </a:ext>
            </a:extLst>
          </p:cNvPr>
          <p:cNvGrpSpPr/>
          <p:nvPr/>
        </p:nvGrpSpPr>
        <p:grpSpPr>
          <a:xfrm>
            <a:off x="4233300" y="2934849"/>
            <a:ext cx="3257433" cy="504000"/>
            <a:chOff x="4487200" y="2959233"/>
            <a:chExt cx="3257433" cy="558300"/>
          </a:xfrm>
        </p:grpSpPr>
        <p:sp>
          <p:nvSpPr>
            <p:cNvPr id="80" name="Google Shape;80;p15"/>
            <p:cNvSpPr txBox="1"/>
            <p:nvPr/>
          </p:nvSpPr>
          <p:spPr>
            <a:xfrm>
              <a:off x="4487200" y="2959233"/>
              <a:ext cx="6696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i="0" u="none" strike="noStrike" cap="none" dirty="0">
                  <a:solidFill>
                    <a:srgbClr val="FFD100"/>
                  </a:solidFill>
                </a:rPr>
                <a:t>04.</a:t>
              </a:r>
              <a:endParaRPr sz="2400" i="0" u="none" strike="noStrike" cap="none" dirty="0">
                <a:solidFill>
                  <a:srgbClr val="FFD100"/>
                </a:solidFill>
              </a:endParaRPr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5251933" y="3022983"/>
              <a:ext cx="24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dirty="0">
                  <a:solidFill>
                    <a:schemeClr val="lt1"/>
                  </a:solidFill>
                </a:rPr>
                <a:t>Modeling</a:t>
              </a:r>
              <a:endParaRPr sz="1800" i="0" u="none" strike="noStrike" cap="none" dirty="0">
                <a:solidFill>
                  <a:schemeClr val="lt1"/>
                </a:solidFill>
              </a:endParaRPr>
            </a:p>
          </p:txBody>
        </p:sp>
      </p:grp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t="2803" b="2794"/>
          <a:stretch/>
        </p:blipFill>
        <p:spPr>
          <a:xfrm>
            <a:off x="0" y="-35825"/>
            <a:ext cx="3656702" cy="51792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5F9907-4C2A-C99B-037A-DBC9D84BB3F5}"/>
              </a:ext>
            </a:extLst>
          </p:cNvPr>
          <p:cNvGrpSpPr/>
          <p:nvPr/>
        </p:nvGrpSpPr>
        <p:grpSpPr>
          <a:xfrm>
            <a:off x="4233300" y="3462024"/>
            <a:ext cx="3257433" cy="504000"/>
            <a:chOff x="4487200" y="3486408"/>
            <a:chExt cx="3257433" cy="558300"/>
          </a:xfrm>
        </p:grpSpPr>
        <p:sp>
          <p:nvSpPr>
            <p:cNvPr id="83" name="Google Shape;83;p15"/>
            <p:cNvSpPr txBox="1"/>
            <p:nvPr/>
          </p:nvSpPr>
          <p:spPr>
            <a:xfrm>
              <a:off x="4487200" y="3486408"/>
              <a:ext cx="6696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i="0" u="none" strike="noStrike" cap="none" dirty="0">
                  <a:solidFill>
                    <a:srgbClr val="FFD100"/>
                  </a:solidFill>
                </a:rPr>
                <a:t>0</a:t>
              </a:r>
              <a:r>
                <a:rPr lang="en" sz="2400" dirty="0">
                  <a:solidFill>
                    <a:srgbClr val="FFD100"/>
                  </a:solidFill>
                </a:rPr>
                <a:t>5</a:t>
              </a:r>
              <a:r>
                <a:rPr lang="en" sz="2400" i="0" u="none" strike="noStrike" cap="none" dirty="0">
                  <a:solidFill>
                    <a:srgbClr val="FFD100"/>
                  </a:solidFill>
                </a:rPr>
                <a:t>.</a:t>
              </a:r>
              <a:endParaRPr sz="2400" i="0" u="none" strike="noStrike" cap="none" dirty="0">
                <a:solidFill>
                  <a:srgbClr val="FFD100"/>
                </a:solidFill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5251933" y="3550158"/>
              <a:ext cx="24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</a:rPr>
                <a:t>Summary</a:t>
              </a:r>
              <a:endParaRPr sz="1800" i="0" u="none" strike="noStrike" cap="none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0" y="-150"/>
            <a:ext cx="4139700" cy="5143500"/>
          </a:xfrm>
          <a:prstGeom prst="rect">
            <a:avLst/>
          </a:prstGeom>
          <a:solidFill>
            <a:srgbClr val="004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593575" y="1693050"/>
            <a:ext cx="31149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i="0" u="none" strike="noStrike" cap="none" dirty="0">
                <a:solidFill>
                  <a:srgbClr val="FFD100"/>
                </a:solidFill>
              </a:rPr>
              <a:t>0</a:t>
            </a:r>
            <a:r>
              <a:rPr lang="en" sz="9600" dirty="0">
                <a:solidFill>
                  <a:srgbClr val="FFD100"/>
                </a:solidFill>
              </a:rPr>
              <a:t>5</a:t>
            </a:r>
            <a:endParaRPr sz="9600" i="0" u="none" strike="noStrike" cap="none" dirty="0">
              <a:solidFill>
                <a:srgbClr val="FFD1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i="0" u="none" strike="noStrike" cap="none" dirty="0">
              <a:solidFill>
                <a:srgbClr val="FFD100"/>
              </a:solidFill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4786425" y="906148"/>
            <a:ext cx="31149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endParaRPr sz="1000">
              <a:solidFill>
                <a:srgbClr val="2E3551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4713075" y="2252850"/>
            <a:ext cx="41118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rgbClr val="004751"/>
                </a:solidFill>
                <a:latin typeface="Poppins"/>
                <a:ea typeface="Poppins"/>
                <a:cs typeface="Poppins"/>
                <a:sym typeface="Poppins"/>
              </a:rPr>
              <a:t>Summary</a:t>
            </a:r>
            <a:endParaRPr sz="3000" b="1" dirty="0">
              <a:solidFill>
                <a:srgbClr val="0047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650" y="143700"/>
            <a:ext cx="1347026" cy="1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77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23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0" y="-150"/>
            <a:ext cx="4139700" cy="5143500"/>
          </a:xfrm>
          <a:prstGeom prst="rect">
            <a:avLst/>
          </a:prstGeom>
          <a:solidFill>
            <a:srgbClr val="004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93575" y="1693050"/>
            <a:ext cx="31149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i="0" u="none" strike="noStrike" cap="none" dirty="0">
                <a:solidFill>
                  <a:srgbClr val="FFD100"/>
                </a:solidFill>
              </a:rPr>
              <a:t>01</a:t>
            </a:r>
            <a:endParaRPr sz="9600" i="0" u="none" strike="noStrike" cap="none" dirty="0">
              <a:solidFill>
                <a:srgbClr val="FFD1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i="0" u="none" strike="noStrike" cap="none" dirty="0">
              <a:solidFill>
                <a:srgbClr val="FFD100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786425" y="906148"/>
            <a:ext cx="31149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endParaRPr sz="1000">
              <a:solidFill>
                <a:srgbClr val="2E3551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924025" y="2252850"/>
            <a:ext cx="3596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rgbClr val="004751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  <a:endParaRPr sz="3000" i="0" u="none" strike="noStrike" cap="none" dirty="0">
              <a:solidFill>
                <a:srgbClr val="0047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650" y="143700"/>
            <a:ext cx="1347026" cy="1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96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-150"/>
            <a:ext cx="4139700" cy="5143500"/>
          </a:xfrm>
          <a:prstGeom prst="rect">
            <a:avLst/>
          </a:prstGeom>
          <a:solidFill>
            <a:srgbClr val="004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93575" y="1693050"/>
            <a:ext cx="31149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i="0" u="none" strike="noStrike" cap="none" dirty="0">
                <a:solidFill>
                  <a:srgbClr val="FFD100"/>
                </a:solidFill>
              </a:rPr>
              <a:t>0</a:t>
            </a:r>
            <a:r>
              <a:rPr lang="en" sz="9600" dirty="0">
                <a:solidFill>
                  <a:srgbClr val="FFD100"/>
                </a:solidFill>
              </a:rPr>
              <a:t>2</a:t>
            </a:r>
            <a:endParaRPr sz="9600" i="0" u="none" strike="noStrike" cap="none" dirty="0">
              <a:solidFill>
                <a:srgbClr val="FFD1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i="0" u="none" strike="noStrike" cap="none" dirty="0">
              <a:solidFill>
                <a:srgbClr val="FFD100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786425" y="906148"/>
            <a:ext cx="31149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endParaRPr sz="1000">
              <a:solidFill>
                <a:srgbClr val="2E3551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4713075" y="2128275"/>
            <a:ext cx="41118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rgbClr val="004751"/>
                </a:solidFill>
              </a:rPr>
              <a:t>Objective and </a:t>
            </a:r>
            <a:endParaRPr sz="3000" b="1" dirty="0">
              <a:solidFill>
                <a:srgbClr val="00475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rgbClr val="004751"/>
                </a:solidFill>
              </a:rPr>
              <a:t>Problem Statements</a:t>
            </a:r>
            <a:endParaRPr sz="3000" b="1" dirty="0">
              <a:solidFill>
                <a:srgbClr val="00475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rgbClr val="00475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dirty="0">
              <a:solidFill>
                <a:srgbClr val="00475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650" y="143700"/>
            <a:ext cx="1347026" cy="1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550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12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-150"/>
            <a:ext cx="4139700" cy="5143500"/>
          </a:xfrm>
          <a:prstGeom prst="rect">
            <a:avLst/>
          </a:prstGeom>
          <a:solidFill>
            <a:srgbClr val="004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593575" y="1693050"/>
            <a:ext cx="31149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i="0" u="none" strike="noStrike" cap="none" dirty="0">
                <a:solidFill>
                  <a:srgbClr val="FFD100"/>
                </a:solidFill>
              </a:rPr>
              <a:t>0</a:t>
            </a:r>
            <a:r>
              <a:rPr lang="en" sz="9600" dirty="0">
                <a:solidFill>
                  <a:srgbClr val="FFD100"/>
                </a:solidFill>
              </a:rPr>
              <a:t>3</a:t>
            </a:r>
            <a:endParaRPr sz="9600" i="0" u="none" strike="noStrike" cap="none" dirty="0">
              <a:solidFill>
                <a:srgbClr val="FFD1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i="0" u="none" strike="noStrike" cap="none" dirty="0">
              <a:solidFill>
                <a:srgbClr val="FFD100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786425" y="906148"/>
            <a:ext cx="31149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</a:pPr>
            <a:endParaRPr sz="1000">
              <a:solidFill>
                <a:srgbClr val="2E355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713075" y="1823475"/>
            <a:ext cx="41118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rgbClr val="004751"/>
                </a:solidFill>
                <a:latin typeface="Poppins"/>
                <a:ea typeface="Poppins"/>
                <a:cs typeface="Poppins"/>
                <a:sym typeface="Poppins"/>
              </a:rPr>
              <a:t>Data Preparation</a:t>
            </a:r>
            <a:endParaRPr sz="3000" b="1" dirty="0">
              <a:solidFill>
                <a:srgbClr val="00475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rgbClr val="004751"/>
                </a:solidFill>
                <a:latin typeface="Poppins"/>
                <a:ea typeface="Poppins"/>
                <a:cs typeface="Poppins"/>
                <a:sym typeface="Poppins"/>
              </a:rPr>
              <a:t>(EDA &amp; Feature Engineering)</a:t>
            </a:r>
            <a:endParaRPr sz="3000" b="1" dirty="0">
              <a:solidFill>
                <a:srgbClr val="0047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650" y="143700"/>
            <a:ext cx="1347026" cy="1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37</Words>
  <Application>Microsoft Office PowerPoint</Application>
  <PresentationFormat>On-screen Show (16:9)</PresentationFormat>
  <Paragraphs>22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Helvetica Neue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Rendika Nurhartanto Suharto</cp:lastModifiedBy>
  <cp:revision>7</cp:revision>
  <dcterms:modified xsi:type="dcterms:W3CDTF">2022-09-23T16:40:38Z</dcterms:modified>
</cp:coreProperties>
</file>